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945" r:id="rId1"/>
  </p:sldMasterIdLst>
  <p:notesMasterIdLst>
    <p:notesMasterId r:id="rId48"/>
  </p:notesMasterIdLst>
  <p:sldIdLst>
    <p:sldId id="256" r:id="rId2"/>
    <p:sldId id="298" r:id="rId3"/>
    <p:sldId id="262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65" r:id="rId12"/>
    <p:sldId id="279" r:id="rId13"/>
    <p:sldId id="280" r:id="rId14"/>
    <p:sldId id="281" r:id="rId15"/>
    <p:sldId id="283" r:id="rId16"/>
    <p:sldId id="282" r:id="rId17"/>
    <p:sldId id="284" r:id="rId18"/>
    <p:sldId id="285" r:id="rId19"/>
    <p:sldId id="286" r:id="rId20"/>
    <p:sldId id="287" r:id="rId21"/>
    <p:sldId id="288" r:id="rId22"/>
    <p:sldId id="289" r:id="rId23"/>
    <p:sldId id="291" r:id="rId24"/>
    <p:sldId id="292" r:id="rId25"/>
    <p:sldId id="290" r:id="rId26"/>
    <p:sldId id="293" r:id="rId27"/>
    <p:sldId id="294" r:id="rId28"/>
    <p:sldId id="296" r:id="rId29"/>
    <p:sldId id="297" r:id="rId30"/>
    <p:sldId id="313" r:id="rId31"/>
    <p:sldId id="300" r:id="rId32"/>
    <p:sldId id="303" r:id="rId33"/>
    <p:sldId id="305" r:id="rId34"/>
    <p:sldId id="306" r:id="rId35"/>
    <p:sldId id="309" r:id="rId36"/>
    <p:sldId id="308" r:id="rId37"/>
    <p:sldId id="310" r:id="rId38"/>
    <p:sldId id="311" r:id="rId39"/>
    <p:sldId id="312" r:id="rId40"/>
    <p:sldId id="314" r:id="rId41"/>
    <p:sldId id="268" r:id="rId42"/>
    <p:sldId id="295" r:id="rId43"/>
    <p:sldId id="270" r:id="rId44"/>
    <p:sldId id="263" r:id="rId45"/>
    <p:sldId id="271" r:id="rId46"/>
    <p:sldId id="299" r:id="rId47"/>
  </p:sldIdLst>
  <p:sldSz cx="12192000" cy="6858000"/>
  <p:notesSz cx="6858000" cy="9144000"/>
  <p:embeddedFontLst>
    <p:embeddedFont>
      <p:font typeface="Corbel" panose="020B0503020204020204" pitchFamily="34" charset="0"/>
      <p:regular r:id="rId49"/>
      <p:bold r:id="rId50"/>
      <p:italic r:id="rId51"/>
      <p:boldItalic r:id="rId52"/>
    </p:embeddedFont>
    <p:embeddedFont>
      <p:font typeface="Gill Sans MT" panose="020B0502020104020203" pitchFamily="34" charset="0"/>
      <p:regular r:id="rId53"/>
      <p:bold r:id="rId54"/>
      <p:italic r:id="rId55"/>
      <p:boldItalic r:id="rId56"/>
    </p:embeddedFont>
    <p:embeddedFont>
      <p:font typeface="Tahoma" panose="020B0604030504040204" pitchFamily="34" charset="0"/>
      <p:regular r:id="rId57"/>
      <p:bold r:id="rId5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102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44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0351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45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21588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72F340-E01C-E736-9CD6-39B253677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F73152-BAE0-02D9-E3D6-339913B34F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8C0585-96DC-162E-E9DD-8CECEABDE6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09FBD-BEE5-9FFB-E02A-2114ADB2C2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46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12096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5/7/2025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784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7317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972940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with Image">
  <p:cSld name="Title Slide with Image">
    <p:bg>
      <p:bgPr>
        <a:solidFill>
          <a:srgbClr val="F2F2F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>
            <a:spLocks noGrp="1"/>
          </p:cNvSpPr>
          <p:nvPr>
            <p:ph type="pic" idx="2"/>
          </p:nvPr>
        </p:nvSpPr>
        <p:spPr>
          <a:xfrm>
            <a:off x="0" y="0"/>
            <a:ext cx="9780588" cy="6804025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23" name="Google Shape;23;p5"/>
          <p:cNvSpPr txBox="1">
            <a:spLocks noGrp="1"/>
          </p:cNvSpPr>
          <p:nvPr>
            <p:ph type="ctrTitle"/>
          </p:nvPr>
        </p:nvSpPr>
        <p:spPr>
          <a:xfrm>
            <a:off x="3200400" y="2811053"/>
            <a:ext cx="8991600" cy="12612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180000" rIns="252000" bIns="180000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6000"/>
              <a:buFont typeface="Corbel" panose="020B0503020204020204"/>
              <a:buNone/>
              <a:defRPr sz="6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657698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 panose="020B0503020204020204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1"/>
          </p:nvPr>
        </p:nvSpPr>
        <p:spPr>
          <a:xfrm>
            <a:off x="432000" y="1008000"/>
            <a:ext cx="11328000" cy="518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ftr" idx="11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sldNum" idx="12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046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151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661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027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342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145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88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4616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5E72C73-2D91-4E12-BA25-F0AA0C03599B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74627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56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47" r:id="rId2"/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  <p:sldLayoutId id="2147483957" r:id="rId12"/>
    <p:sldLayoutId id="2147483958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1" descr="Hands coming together in circl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t="7" b="7"/>
          <a:stretch>
            <a:fillRect/>
          </a:stretch>
        </p:blipFill>
        <p:spPr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198" name="Google Shape;198;p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180000" rIns="252000" bIns="1800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Corbel" panose="020B0503020204020204"/>
              <a:buNone/>
            </a:pPr>
            <a:r>
              <a:rPr lang="en-US" sz="4000" dirty="0"/>
              <a:t>"KajBazar" – A Local Skill Marketplace App  </a:t>
            </a:r>
          </a:p>
        </p:txBody>
      </p:sp>
      <p:sp>
        <p:nvSpPr>
          <p:cNvPr id="199" name="Google Shape;199;p1"/>
          <p:cNvSpPr txBox="1">
            <a:spLocks noGrp="1"/>
          </p:cNvSpPr>
          <p:nvPr>
            <p:ph type="subTitle" idx="1"/>
          </p:nvPr>
        </p:nvSpPr>
        <p:spPr>
          <a:xfrm>
            <a:off x="3200400" y="4072348"/>
            <a:ext cx="6580188" cy="580921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/>
              <a:t>A Trusted Friend Nearby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AFC26A-6C4A-6A0C-9B94-D2ACE3FEA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3726" y="6202246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F86186-EEEB-69CD-B816-B022C6CDC0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8" b="-123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502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4018A-2F6A-ED66-FA22-8552CD1BC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DBCF5-1EDC-A4A1-46B2-9C5D6FB14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/>
              <a:t>Our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A9393-69E6-E888-3154-CEB4E43A07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60349"/>
            <a:ext cx="10509149" cy="460635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Paid online and offline courses taught by verified trainers.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High-quality, practical skill-building programs.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Direct connection between skilled learners and trainers.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Mobile-first platform accessible nationwide.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Platform for experts to teach &amp; earn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Affordable &amp; Inclusive Access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1EE836-A34E-B923-5308-9119654723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71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974178-463F-2631-B14C-3716DDA08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4704A1-B9F5-014B-D0B6-751C26232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07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392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2B3C9-1A05-5E64-90A9-192CA50CB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134377-59B1-F0BF-F5F5-6A5A44AE1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DEE60B-A142-1D09-E6B3-0BC793A05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C76F47-506A-360C-23BA-DBCFC8E946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863"/>
          <a:stretch/>
        </p:blipFill>
        <p:spPr>
          <a:xfrm>
            <a:off x="0" y="0"/>
            <a:ext cx="12192000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437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D17A2-EA27-6A1C-D915-444CE9290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8E0F69-A541-4A67-6B1E-F9F089B39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84D61F-A00C-19A0-A609-84AAF0BA5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26E567-3DB3-1DF6-6EBF-9AF903246B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2" r="352"/>
          <a:stretch/>
        </p:blipFill>
        <p:spPr>
          <a:xfrm>
            <a:off x="0" y="0"/>
            <a:ext cx="12192000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486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164416-6687-E9C7-B87A-EEE1D47A5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249057-167C-0B26-1B4A-B2C8F6F49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A90D68-B0F6-5EA9-0F9E-EDE30F5EC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B73384-1DB5-9950-F9FE-DE6AC63FC9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47" b="547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64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465514-E990-2E5E-1273-9F03318B8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0B7660-E3D3-FC6A-15ED-E8F34ACF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3D53C3-D479-75E0-CC6A-829520866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2B1E8B-67EE-BF69-BD04-EF1F1274C0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152" t="2020" b="2020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221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E494E9-4C54-66B7-8037-F465F06C0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61A1FA-4A89-C591-1378-67D9A8A65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874936-763F-0938-417D-8C24CBC48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8364EF-0182-3209-55FF-3680646F5F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82" r="1782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404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1A123C-A113-9F89-40AD-334284754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567A4C-DA0A-4DE1-61EC-F8E8BCFDF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33EF61-8927-E018-5C68-BEE8291C5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C9DB78-7EF4-4F46-DF38-4ABA7D3B38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21" r="1121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303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E1C5C5-E118-A5FF-AD08-B97D4ED55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5DCE6E-9077-78E0-8163-C0B57E278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B82527-558D-D1E1-168E-E29F4575B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B655C3-0C5D-D4C8-A01D-F2FA0E15AF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2" r="242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726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4302F-4414-F527-1596-86EC3671F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191" y="1624407"/>
            <a:ext cx="4645152" cy="801943"/>
          </a:xfrm>
        </p:spPr>
        <p:txBody>
          <a:bodyPr>
            <a:normAutofit/>
          </a:bodyPr>
          <a:lstStyle/>
          <a:p>
            <a:r>
              <a:rPr lang="en-SG" altLang="en-US" sz="3200" b="1" i="1" dirty="0"/>
              <a:t>Presented To</a:t>
            </a:r>
          </a:p>
          <a:p>
            <a:endParaRPr lang="en-US" sz="3200" i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D5A55-4788-5971-CE64-4FE81B076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191" y="2110314"/>
            <a:ext cx="4645152" cy="2644457"/>
          </a:xfrm>
        </p:spPr>
        <p:txBody>
          <a:bodyPr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SG" sz="2400" dirty="0" err="1">
                <a:sym typeface="+mn-ea"/>
              </a:rPr>
              <a:t>Towfiq</a:t>
            </a:r>
            <a:r>
              <a:rPr lang="en-SG" sz="2400" dirty="0">
                <a:sym typeface="+mn-ea"/>
              </a:rPr>
              <a:t> Ahmed 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SG" sz="2400" dirty="0">
                <a:sym typeface="+mn-ea"/>
              </a:rPr>
              <a:t>Lecturer 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SG" sz="2400" dirty="0">
                <a:sym typeface="+mn-ea"/>
              </a:rPr>
              <a:t>Department Of Business Administration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SG" sz="2400" dirty="0">
                <a:sym typeface="+mn-ea"/>
              </a:rPr>
              <a:t>University Of Asia Pacific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98B148-42FA-1DDC-8D2C-26801B7BE4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9048" y="1624113"/>
            <a:ext cx="4645152" cy="802237"/>
          </a:xfrm>
        </p:spPr>
        <p:txBody>
          <a:bodyPr>
            <a:normAutofit/>
          </a:bodyPr>
          <a:lstStyle/>
          <a:p>
            <a:r>
              <a:rPr lang="en-SG" altLang="en-US" sz="3200" b="1" i="1" dirty="0"/>
              <a:t>Presented By</a:t>
            </a:r>
          </a:p>
          <a:p>
            <a:endParaRPr lang="en-US" sz="3200" i="1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0DBF54-8F86-BB4F-C445-00EE9AC2EB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01814" y="2110314"/>
            <a:ext cx="4645152" cy="2637371"/>
          </a:xfrm>
        </p:spPr>
        <p:txBody>
          <a:bodyPr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SG" sz="2400" dirty="0">
                <a:sym typeface="+mn-ea"/>
              </a:rPr>
              <a:t>Tamanna Sultana(22201059)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SG" sz="2400" dirty="0" err="1">
                <a:sym typeface="+mn-ea"/>
              </a:rPr>
              <a:t>Sumayea</a:t>
            </a:r>
            <a:r>
              <a:rPr lang="en-SG" sz="2400" dirty="0">
                <a:sym typeface="+mn-ea"/>
              </a:rPr>
              <a:t> Akter Samia(22201075)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SG" sz="2400" dirty="0">
                <a:sym typeface="+mn-ea"/>
              </a:rPr>
              <a:t>Tanzim Tabia(22201080)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SG" sz="2400" dirty="0">
                <a:sym typeface="+mn-ea"/>
              </a:rPr>
              <a:t>Mahinur Akther(22201100)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endParaRPr lang="en-US" sz="2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5935D-2AA1-9953-D2D6-89CED31B6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4200" y="6275434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4665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22E563-39D7-C25E-5EC6-45E027B08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46EB12-9300-9728-9240-AB1EA353A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A095C0-2BD1-905F-5FFE-9E5FD4300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FA505B-1FC9-F7D7-9E82-B876BFD4F4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4" b="114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087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83245-AC3C-AA2B-B703-9F8FAC14E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E27D-DBDC-B159-96EC-9260F7AAA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63381C-46D1-0032-E2C5-B4515DB46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8F1A7B8-FCE6-9E66-3051-00D9AD4756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" r="21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9704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5BD710-D636-88A6-9AF6-CC0A3C8C9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9A5647-AB13-0813-028B-096765590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427077-4F40-5D02-AE05-AFF8006A3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AE75B8-22C7-9016-4104-43A38397F8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7" r="77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098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CF5CD7-42D4-2FE2-9596-D368D08D0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437B4E-898C-1095-D6C7-A81F3A5FE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2FB67A-6D3F-E7CD-2C81-E6CC91929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E4C890-5339-A074-05A5-D0CFB0A34B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31" b="531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757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91C7A-FB71-2633-0798-CA2050B91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E07BC8-D50B-87EA-E175-E4CB91569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DDBC2E-6996-1767-B1D2-B23BF7177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6BB853-091C-939D-BA51-E99657982A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98" b="698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2351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337C2-5939-7EBF-54C2-2D2A5EEF5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5EF8E5-BCAA-88FD-2EB2-986450349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3614F0-1666-9DF6-CABB-C1D09B229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BF24B01-5FEF-4F0D-89CB-639500AB13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39" r="1039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8022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BF068-53A6-22AC-7FEC-5EC62EBD3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635760-6324-4EC2-D0C2-8B34690BC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8880CE-75B0-D3D6-BBF4-C8203E363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930C05-0EE2-02E7-DD6E-EFB4C0C6D7A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7" r="877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0142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F4555-B5C5-8FD5-4FCA-53A6E9F9A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9CEA25-0F8D-8F46-48E8-1C513EC9A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75E917-BF21-7A98-DB52-08559CCB8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23A13B-BEFE-E1FF-009C-05D93EF6361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45" r="1645"/>
          <a:stretch/>
        </p:blipFill>
        <p:spPr>
          <a:xfrm>
            <a:off x="0" y="0"/>
            <a:ext cx="12191999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3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61FEC3-EB94-3B7C-C687-26133A225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AB369D-6BB8-1C62-B75B-AA84D4A7D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016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B42E30-71DB-E51D-EBC9-AA6FD76C9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68" y="3405184"/>
            <a:ext cx="276264" cy="476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A71EBFE-161A-1C70-F05A-DFD774B98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07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2338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B12CE-148C-FE2C-D2AD-0C0817714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💰 </a:t>
            </a:r>
            <a:r>
              <a:rPr lang="en-US" b="1" i="1" dirty="0"/>
              <a:t>Our Launch Budget</a:t>
            </a:r>
            <a:r>
              <a:rPr lang="en-US" i="1" dirty="0"/>
              <a:t>: </a:t>
            </a:r>
            <a:r>
              <a:rPr lang="en-US" b="1" i="1" dirty="0"/>
              <a:t>BDT 30 Lakh</a:t>
            </a:r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F6FE8-49C7-BBEE-E0A0-EB748B99C2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29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C9DD65C-B3A9-217A-C5D9-6376110FC8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5917788"/>
              </p:ext>
            </p:extLst>
          </p:nvPr>
        </p:nvGraphicFramePr>
        <p:xfrm>
          <a:off x="940619" y="1250607"/>
          <a:ext cx="8331200" cy="4432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65600">
                  <a:extLst>
                    <a:ext uri="{9D8B030D-6E8A-4147-A177-3AD203B41FA5}">
                      <a16:colId xmlns:a16="http://schemas.microsoft.com/office/drawing/2014/main" val="4001300174"/>
                    </a:ext>
                  </a:extLst>
                </a:gridCol>
                <a:gridCol w="4165600">
                  <a:extLst>
                    <a:ext uri="{9D8B030D-6E8A-4147-A177-3AD203B41FA5}">
                      <a16:colId xmlns:a16="http://schemas.microsoft.com/office/drawing/2014/main" val="1900654046"/>
                    </a:ext>
                  </a:extLst>
                </a:gridCol>
              </a:tblGrid>
              <a:tr h="6332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Category</a:t>
                      </a:r>
                      <a:endParaRPr lang="en-US" sz="2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Budget (</a:t>
                      </a:r>
                      <a:r>
                        <a:rPr lang="en-US" sz="2400" b="1">
                          <a:effectLst/>
                          <a:latin typeface="Tahoma" panose="020B060403050404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৳</a:t>
                      </a:r>
                      <a:r>
                        <a:rPr lang="en-US" sz="24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2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5247266"/>
                  </a:ext>
                </a:extLst>
              </a:tr>
              <a:tr h="6332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Platform Development</a:t>
                      </a:r>
                      <a:endParaRPr lang="en-US" sz="2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900,000</a:t>
                      </a:r>
                      <a:endParaRPr lang="en-US" sz="2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18424926"/>
                  </a:ext>
                </a:extLst>
              </a:tr>
              <a:tr h="6332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Marketing &amp; Outreach</a:t>
                      </a:r>
                      <a:endParaRPr lang="en-US" sz="2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600,000</a:t>
                      </a:r>
                      <a:endParaRPr lang="en-US" sz="2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93785498"/>
                  </a:ext>
                </a:extLst>
              </a:tr>
              <a:tr h="6332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Trainer Acquisition &amp; Content</a:t>
                      </a:r>
                      <a:endParaRPr lang="en-US" sz="2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450,000</a:t>
                      </a:r>
                      <a:endParaRPr lang="en-US" sz="2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30306128"/>
                  </a:ext>
                </a:extLst>
              </a:tr>
              <a:tr h="6332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Staffing &amp; Operations</a:t>
                      </a:r>
                      <a:endParaRPr lang="en-US" sz="2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600,000</a:t>
                      </a:r>
                      <a:endParaRPr lang="en-US" sz="2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0458494"/>
                  </a:ext>
                </a:extLst>
              </a:tr>
              <a:tr h="6332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Legal &amp; Contingency</a:t>
                      </a:r>
                      <a:endParaRPr lang="en-US" sz="2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450,000</a:t>
                      </a:r>
                      <a:endParaRPr lang="en-US" sz="2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61473808"/>
                  </a:ext>
                </a:extLst>
              </a:tr>
              <a:tr h="6332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3,000,000</a:t>
                      </a:r>
                      <a:endParaRPr lang="en-US" sz="2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53072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9237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A4356-9A38-711F-AFFC-3FDF2B43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KajBazar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8D73D7-B416-F4A8-5EFB-269F2CB10B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254CDCFC-EF09-49A9-E852-AC6D3A7989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93141" y="1351507"/>
            <a:ext cx="11466859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KajBazar is an innovative digital platform for learning practical, daily life, and professional skills.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Offers expert-led training in Bangla, focused on real-world application and usefulness.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individuals learn skills that lead to income generation and self-reliance.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Designed to be mobile-first, affordable, and accessible from anywhere in Bangladesh.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Empowers local experts to become instructors and earn by sharing their knowledge.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Aims to bridge the opportunity gap in skill-based learning across urban and rural communities.</a:t>
            </a:r>
          </a:p>
        </p:txBody>
      </p:sp>
    </p:spTree>
    <p:extLst>
      <p:ext uri="{BB962C8B-B14F-4D97-AF65-F5344CB8AC3E}">
        <p14:creationId xmlns:p14="http://schemas.microsoft.com/office/powerpoint/2010/main" val="39845388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2D4ABA-91A3-B9C8-83EA-BB087A21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81" y="6157553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30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52E5849-D2C0-6B0A-85FA-743DA96CB6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289706"/>
              </p:ext>
            </p:extLst>
          </p:nvPr>
        </p:nvGraphicFramePr>
        <p:xfrm>
          <a:off x="619125" y="1064035"/>
          <a:ext cx="9264651" cy="4938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6212">
                  <a:extLst>
                    <a:ext uri="{9D8B030D-6E8A-4147-A177-3AD203B41FA5}">
                      <a16:colId xmlns:a16="http://schemas.microsoft.com/office/drawing/2014/main" val="4111922046"/>
                    </a:ext>
                  </a:extLst>
                </a:gridCol>
                <a:gridCol w="4878439">
                  <a:extLst>
                    <a:ext uri="{9D8B030D-6E8A-4147-A177-3AD203B41FA5}">
                      <a16:colId xmlns:a16="http://schemas.microsoft.com/office/drawing/2014/main" val="590954804"/>
                    </a:ext>
                  </a:extLst>
                </a:gridCol>
              </a:tblGrid>
              <a:tr h="698090">
                <a:tc>
                  <a:txBody>
                    <a:bodyPr/>
                    <a:lstStyle/>
                    <a:p>
                      <a:r>
                        <a:rPr lang="en-US" b="1"/>
                        <a:t>How We Connect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What We Do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9107113"/>
                  </a:ext>
                </a:extLst>
              </a:tr>
              <a:tr h="698090">
                <a:tc>
                  <a:txBody>
                    <a:bodyPr/>
                    <a:lstStyle/>
                    <a:p>
                      <a:r>
                        <a:rPr lang="en-US" b="1"/>
                        <a:t>Easy Start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Simple signup steps with a quick welcome video and course suggestions.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4217246"/>
                  </a:ext>
                </a:extLst>
              </a:tr>
              <a:tr h="749710">
                <a:tc>
                  <a:txBody>
                    <a:bodyPr/>
                    <a:lstStyle/>
                    <a:p>
                      <a:r>
                        <a:rPr lang="en-US" b="1"/>
                        <a:t>Regular Updates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Send email, SMS, WhatsApp, and app alerts about new courses and reminders.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3351712"/>
                  </a:ext>
                </a:extLst>
              </a:tr>
              <a:tr h="698090">
                <a:tc>
                  <a:txBody>
                    <a:bodyPr/>
                    <a:lstStyle/>
                    <a:p>
                      <a:r>
                        <a:rPr lang="en-US" b="1"/>
                        <a:t>Community Chats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Create group chats and forums where learners can ask questions and share tips.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2274980"/>
                  </a:ext>
                </a:extLst>
              </a:tr>
              <a:tr h="698090">
                <a:tc>
                  <a:txBody>
                    <a:bodyPr/>
                    <a:lstStyle/>
                    <a:p>
                      <a:r>
                        <a:rPr lang="en-US" b="1"/>
                        <a:t>Live Q&amp;A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Host regular live sessions where trainers answer questions in real time.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2120864"/>
                  </a:ext>
                </a:extLst>
              </a:tr>
              <a:tr h="698090">
                <a:tc>
                  <a:txBody>
                    <a:bodyPr/>
                    <a:lstStyle/>
                    <a:p>
                      <a:r>
                        <a:rPr lang="en-US" b="1"/>
                        <a:t>Rewards &amp; Badges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Give discounts for referrals and badges for active learners.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212834"/>
                  </a:ext>
                </a:extLst>
              </a:tr>
              <a:tr h="698090">
                <a:tc>
                  <a:txBody>
                    <a:bodyPr/>
                    <a:lstStyle/>
                    <a:p>
                      <a:r>
                        <a:rPr lang="en-US" b="1"/>
                        <a:t>Feedback Loop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 surveys after courses and occasional feedback workshops.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759760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2AF9F8A-D664-A7C4-362C-DF8EB5D3048F}"/>
              </a:ext>
            </a:extLst>
          </p:cNvPr>
          <p:cNvSpPr txBox="1"/>
          <p:nvPr/>
        </p:nvSpPr>
        <p:spPr>
          <a:xfrm>
            <a:off x="334297" y="321696"/>
            <a:ext cx="61009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1" dirty="0"/>
              <a:t>CUSTOMER CONNECTION:</a:t>
            </a:r>
          </a:p>
        </p:txBody>
      </p:sp>
    </p:spTree>
    <p:extLst>
      <p:ext uri="{BB962C8B-B14F-4D97-AF65-F5344CB8AC3E}">
        <p14:creationId xmlns:p14="http://schemas.microsoft.com/office/powerpoint/2010/main" val="42869176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C8668-DCD0-9E6F-71E9-D9FBA71F2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548" y="216700"/>
            <a:ext cx="11328000" cy="432000"/>
          </a:xfrm>
        </p:spPr>
        <p:txBody>
          <a:bodyPr/>
          <a:lstStyle/>
          <a:p>
            <a:r>
              <a:rPr lang="en-US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Originality and Value Proposition of the IDEA </a:t>
            </a:r>
            <a:endParaRPr lang="en-US" b="1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86870-25A8-DA38-3358-97EF9FC5E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0761" y="648700"/>
            <a:ext cx="11328000" cy="5183250"/>
          </a:xfrm>
        </p:spPr>
        <p:txBody>
          <a:bodyPr/>
          <a:lstStyle/>
          <a:p>
            <a:pPr marL="0" marR="0">
              <a:lnSpc>
                <a:spcPct val="100000"/>
              </a:lnSpc>
              <a:spcAft>
                <a:spcPts val="800"/>
              </a:spcAft>
              <a:buNone/>
            </a:pP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1.Effectively communicates features of the product/service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KajBazar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an innovative online platform designed to bridge the gap between </a:t>
            </a: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people seeking practical skills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trainers with real-world expertise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Skill-Based Live Learning</a:t>
            </a:r>
            <a:b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Learners can choose from a wide range of practical skills—such as graphic design, coding, digital marketing, and more—and get trained directly by professionals.</a:t>
            </a:r>
          </a:p>
          <a:p>
            <a:pPr marL="0" marR="0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Trainer Discovery and Profiles</a:t>
            </a:r>
            <a:b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Each trainer has a detailed profile with ratings, reviews, skills, and sample work, helping learners make informed decisions.</a:t>
            </a:r>
          </a:p>
          <a:p>
            <a:pPr marL="0" marR="0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Booking and Scheduling System</a:t>
            </a:r>
            <a:b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Users can book one-on-one or group sessions with trainers at flexible times through an easy-to-use calendar and session management interface.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E77DA7-D738-F719-ACDF-C184C88E9A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6358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842E3-1EE7-4830-186D-109422ED4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259" y="235370"/>
            <a:ext cx="11503742" cy="628630"/>
          </a:xfrm>
        </p:spPr>
        <p:txBody>
          <a:bodyPr/>
          <a:lstStyle/>
          <a:p>
            <a:r>
              <a:rPr lang="en-US" b="1" i="1" dirty="0"/>
              <a:t>2.Unique Selling Proposition (USP) &amp; Innovation: </a:t>
            </a:r>
            <a:br>
              <a:rPr lang="en-US" b="1" i="1" dirty="0"/>
            </a:br>
            <a:endParaRPr lang="en-US" b="1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5281D-5BEA-5982-BF70-BFFBC0D22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4129" y="864000"/>
            <a:ext cx="11760000" cy="5758630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KajBazar is the first Bangladeshi platform that connects learners with verified local trainers for live, one-on-one skill sessions, payable via bKash/Nagad. It offers personalized, real-time learning in Bangla, focusing on job-ready skills — not academic theory or passive video content. Unlike traditional platforms, KajBazar is affordable, interactive, and built for the local context, making it truly innovative and hard to replicate. Unlike video-based platforms, it offers affordable, interactive learning tailored to local needs — making it unique and hard to copy.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1AFC2-FA80-AC3A-157A-E48140B4E8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935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A86706-0FBB-318F-3616-BF6BAB9FE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290" y="314632"/>
            <a:ext cx="11366710" cy="5876618"/>
          </a:xfrm>
        </p:spPr>
        <p:txBody>
          <a:bodyPr/>
          <a:lstStyle/>
          <a:p>
            <a:pPr marL="114300" indent="0">
              <a:buNone/>
            </a:pPr>
            <a:r>
              <a:rPr lang="en-US" sz="3200" b="1" i="1" dirty="0">
                <a:latin typeface="Arial" panose="020B0604020202020204" pitchFamily="34" charset="0"/>
                <a:cs typeface="Arial" panose="020B0604020202020204" pitchFamily="34" charset="0"/>
              </a:rPr>
              <a:t>3. Cannot Be Easily Imitated: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KajBazar’s localized approach—using Bangla, bKash/Nagad payments, and trust-based trainer verification—creates a barrier that international platforms can’t easily cross.</a:t>
            </a:r>
            <a:br>
              <a:rPr lang="en-US" sz="2400" dirty="0"/>
            </a:br>
            <a:r>
              <a:rPr lang="en-US" sz="2400" dirty="0"/>
              <a:t>Its live, micro-learning model and regional trainer ecosystem are built on cultural insight, not just technology.</a:t>
            </a:r>
          </a:p>
          <a:p>
            <a:pPr marL="114300" indent="0">
              <a:buNone/>
            </a:pPr>
            <a:r>
              <a:rPr lang="en-US" sz="3200" b="1" i="1" dirty="0">
                <a:latin typeface="Arial" panose="020B0604020202020204" pitchFamily="34" charset="0"/>
                <a:cs typeface="Arial" panose="020B0604020202020204" pitchFamily="34" charset="0"/>
              </a:rPr>
              <a:t>4. Solves a Problem: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Millions of Bangladeshi youths lack access to practical, income-generating skills.</a:t>
            </a:r>
            <a:br>
              <a:rPr lang="en-US" sz="2400" dirty="0"/>
            </a:br>
            <a:r>
              <a:rPr lang="en-US" sz="2400" dirty="0"/>
              <a:t>KajBazar directly connects them with affordable, real-time learning that leads to freelancing and job opportunities.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45C136-559A-C989-32A6-CC703F4131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768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53A27-9783-108A-98B4-B97804CD7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22507-ABAB-43B6-865B-911B86AE1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130" y="-324465"/>
            <a:ext cx="11415870" cy="1217962"/>
          </a:xfrm>
        </p:spPr>
        <p:txBody>
          <a:bodyPr/>
          <a:lstStyle/>
          <a:p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Market and Competition Analysis 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0DE058-3BF6-D910-16C7-BC08DB7ECA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34</a:t>
            </a:fld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ECFFA23-ACDD-161B-CAE7-2267A15244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9832" y="516503"/>
            <a:ext cx="11415870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Market Size</a:t>
            </a:r>
            <a:b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Bangladesh has over 45 million youths aged 15–35, with high unemployment and growing demand for online skill-based learning. The South Asian e-learning and freelancing market is projected to exceed $10 billion by 2026.</a:t>
            </a:r>
          </a:p>
          <a:p>
            <a:pPr marL="342900"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Competition</a:t>
            </a:r>
            <a:b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Global platforms like Udemy, Coursera, and YouTube offer recorded content but lack Bangla language, local payment support, and real-time interaction.</a:t>
            </a:r>
          </a:p>
          <a:p>
            <a:pPr marL="342900"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Potential Customer Group</a:t>
            </a:r>
            <a:b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Target users include students, fresh graduates, job seekers, freelancers, and homemakers seeking to learn practical skills for income generation.</a:t>
            </a:r>
          </a:p>
        </p:txBody>
      </p:sp>
    </p:spTree>
    <p:extLst>
      <p:ext uri="{BB962C8B-B14F-4D97-AF65-F5344CB8AC3E}">
        <p14:creationId xmlns:p14="http://schemas.microsoft.com/office/powerpoint/2010/main" val="27122571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E8D247-346E-77E8-BF0D-17F531CE1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97885-F63E-9389-1AB2-8D3A5BEDC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130" y="-324465"/>
            <a:ext cx="11415870" cy="1217962"/>
          </a:xfrm>
        </p:spPr>
        <p:txBody>
          <a:bodyPr/>
          <a:lstStyle/>
          <a:p>
            <a:r>
              <a:rPr lang="en-US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Business Model :</a:t>
            </a:r>
            <a:endParaRPr lang="en-US" b="1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F07CD-1420-BD67-DF5C-998E5BC864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35</a:t>
            </a:fld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5168A67-7A87-B404-D03D-46E74387EF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65471" y="671677"/>
            <a:ext cx="11494529" cy="6051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Font typeface="+mj-lt"/>
              <a:buAutoNum type="arabicPeriod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Critical Risks Identified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/>
              <a:t>Quality Control: </a:t>
            </a:r>
            <a:r>
              <a:rPr lang="en-US" sz="2400" dirty="0"/>
              <a:t>Risk of unqualified trainers affecting learner trust (solution: verification, reviews, moderation).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/>
              <a:t>Payment Disputes</a:t>
            </a:r>
            <a:r>
              <a:rPr lang="en-US" sz="2400" dirty="0"/>
              <a:t>: Risk of fraud or dissatisfaction (solution: escrow system and dispute resolution support).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/>
              <a:t>Trainer and Learner Retention</a:t>
            </a:r>
            <a:r>
              <a:rPr lang="en-US" sz="2400" dirty="0"/>
              <a:t>: Risk of user churn (solution: loyalty rewards, gamification, community engagement).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/>
              <a:t>Internet Access Limitations</a:t>
            </a:r>
            <a:r>
              <a:rPr lang="en-US" sz="2400" dirty="0"/>
              <a:t>: Especially in rural areas (solution: audio-only or low-bandwidth options).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37658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AD1E6C-D976-584E-B588-C4F5839A5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9CCBB-337F-BF07-0052-0F807D157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130" y="-324465"/>
            <a:ext cx="11415870" cy="1217962"/>
          </a:xfrm>
        </p:spPr>
        <p:txBody>
          <a:bodyPr/>
          <a:lstStyle/>
          <a:p>
            <a:r>
              <a:rPr lang="en-US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Business Model :</a:t>
            </a:r>
            <a:endParaRPr lang="en-US" b="1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17F03-95F9-C156-3107-8EB190C620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36</a:t>
            </a:fld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4CC3B59-9754-79BA-1B51-4A9F8E9AF3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44129" y="682094"/>
            <a:ext cx="11415871" cy="5493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Pricing of the Product/Service</a:t>
            </a:r>
            <a:b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KajBazar uses a pay-per-session model, where learners pay between 100–300 BDT per live session, depending on the trainer's expertise and session length. KajBazar takes a 15–25% commission from each transaction. Future options include subscription plans and premium group workshops.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Distribution Process</a:t>
            </a:r>
            <a:b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KajBazar is distributed primarily through its mobile app and website, supported by digital marketing campaigns on platforms like Facebook, TikTok, and YouTube.</a:t>
            </a:r>
          </a:p>
          <a:p>
            <a:pPr marL="28575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6666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1ACBE-56EB-69E4-5EB8-8192F4000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1FB84-7409-202F-4B34-F91058381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471" y="134409"/>
            <a:ext cx="11494529" cy="1124120"/>
          </a:xfrm>
        </p:spPr>
        <p:txBody>
          <a:bodyPr/>
          <a:lstStyle/>
          <a:p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Financial Planning &amp; Forecasting:</a:t>
            </a:r>
            <a:endParaRPr lang="en-US" b="1" i="1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D81E04-06A4-D418-3668-CE1D68E54F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37</a:t>
            </a:fld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F70A14E-15D0-520F-0798-DABD1C4D4A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65471" y="735285"/>
            <a:ext cx="11494529" cy="5924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14300" indent="0">
              <a:lnSpc>
                <a:spcPct val="150000"/>
              </a:lnSpc>
              <a:buNone/>
            </a:pPr>
            <a:r>
              <a:rPr lang="en-US" b="1" dirty="0"/>
              <a:t>    </a:t>
            </a:r>
            <a:r>
              <a:rPr lang="en-US" sz="2000" b="1" dirty="0"/>
              <a:t>Financial Feasibility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KajBazar is financially feasible due to its low operating costs, digital-first model, and transaction-based revenue stream. The platform generates income from each session booked, taking a 15–25% commission—ensuring revenue from day one. Since content is created and delivered by independent trainers, there's no upfront cost for course development, which significantly reduces capital requirements.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Additionally, the use of automated systems for trainer onboarding, scheduling, and payment handling minimizes ongoing operational costs, making the business model lean and sustainable</a:t>
            </a:r>
          </a:p>
          <a:p>
            <a:pPr marL="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0974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CBD91-8DC2-66A5-A8EB-E6A0E3276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BC35F-20B7-8F41-4F80-619EE7CE5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307" y="561109"/>
            <a:ext cx="11549053" cy="394855"/>
          </a:xfrm>
        </p:spPr>
        <p:txBody>
          <a:bodyPr/>
          <a:lstStyle/>
          <a:p>
            <a:pPr>
              <a:lnSpc>
                <a:spcPct val="150000"/>
              </a:lnSpc>
              <a:buNone/>
            </a:pPr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Financial Planning &amp; Forecasting:</a:t>
            </a:r>
            <a:br>
              <a:rPr lang="en-US" dirty="0"/>
            </a:br>
            <a:endParaRPr lang="en-US" i="1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7F8B89-0743-9DA0-1819-C1D2747ABC2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9BF82E8-5689-B8FC-EBC3-4767A83815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893486"/>
              </p:ext>
            </p:extLst>
          </p:nvPr>
        </p:nvGraphicFramePr>
        <p:xfrm>
          <a:off x="471640" y="1815961"/>
          <a:ext cx="11248720" cy="4182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6960">
                  <a:extLst>
                    <a:ext uri="{9D8B030D-6E8A-4147-A177-3AD203B41FA5}">
                      <a16:colId xmlns:a16="http://schemas.microsoft.com/office/drawing/2014/main" val="1527224197"/>
                    </a:ext>
                  </a:extLst>
                </a:gridCol>
                <a:gridCol w="1606960">
                  <a:extLst>
                    <a:ext uri="{9D8B030D-6E8A-4147-A177-3AD203B41FA5}">
                      <a16:colId xmlns:a16="http://schemas.microsoft.com/office/drawing/2014/main" val="2622801699"/>
                    </a:ext>
                  </a:extLst>
                </a:gridCol>
                <a:gridCol w="1606960">
                  <a:extLst>
                    <a:ext uri="{9D8B030D-6E8A-4147-A177-3AD203B41FA5}">
                      <a16:colId xmlns:a16="http://schemas.microsoft.com/office/drawing/2014/main" val="3387547283"/>
                    </a:ext>
                  </a:extLst>
                </a:gridCol>
                <a:gridCol w="1606960">
                  <a:extLst>
                    <a:ext uri="{9D8B030D-6E8A-4147-A177-3AD203B41FA5}">
                      <a16:colId xmlns:a16="http://schemas.microsoft.com/office/drawing/2014/main" val="3406105943"/>
                    </a:ext>
                  </a:extLst>
                </a:gridCol>
                <a:gridCol w="1606960">
                  <a:extLst>
                    <a:ext uri="{9D8B030D-6E8A-4147-A177-3AD203B41FA5}">
                      <a16:colId xmlns:a16="http://schemas.microsoft.com/office/drawing/2014/main" val="1296692756"/>
                    </a:ext>
                  </a:extLst>
                </a:gridCol>
                <a:gridCol w="1606960">
                  <a:extLst>
                    <a:ext uri="{9D8B030D-6E8A-4147-A177-3AD203B41FA5}">
                      <a16:colId xmlns:a16="http://schemas.microsoft.com/office/drawing/2014/main" val="845016763"/>
                    </a:ext>
                  </a:extLst>
                </a:gridCol>
                <a:gridCol w="1606960">
                  <a:extLst>
                    <a:ext uri="{9D8B030D-6E8A-4147-A177-3AD203B41FA5}">
                      <a16:colId xmlns:a16="http://schemas.microsoft.com/office/drawing/2014/main" val="1691149356"/>
                    </a:ext>
                  </a:extLst>
                </a:gridCol>
              </a:tblGrid>
              <a:tr h="653527">
                <a:tc>
                  <a:txBody>
                    <a:bodyPr/>
                    <a:lstStyle/>
                    <a:p>
                      <a:r>
                        <a:rPr lang="en-US" sz="1800" b="1" dirty="0"/>
                        <a:t>Year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/>
                        <a:t>Total Users</a:t>
                      </a:r>
                      <a:endParaRPr 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/>
                        <a:t>Paying Learners</a:t>
                      </a:r>
                      <a:endParaRPr 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/>
                        <a:t>Recruiters</a:t>
                      </a:r>
                      <a:endParaRPr 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/>
                        <a:t>Revenue (</a:t>
                      </a:r>
                      <a:r>
                        <a:rPr lang="as-IN" sz="1800" b="1"/>
                        <a:t>৳)</a:t>
                      </a:r>
                      <a:endParaRPr lang="as-IN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/>
                        <a:t>Estimated Costs (</a:t>
                      </a:r>
                      <a:r>
                        <a:rPr lang="as-IN" sz="1800" b="1"/>
                        <a:t>৳)</a:t>
                      </a:r>
                      <a:endParaRPr lang="as-IN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/>
                        <a:t>Net Profit/Loss (</a:t>
                      </a:r>
                      <a:r>
                        <a:rPr lang="as-IN" sz="1800" b="1"/>
                        <a:t>৳)</a:t>
                      </a:r>
                      <a:endParaRPr lang="as-IN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928705"/>
                  </a:ext>
                </a:extLst>
              </a:tr>
              <a:tr h="653527">
                <a:tc>
                  <a:txBody>
                    <a:bodyPr/>
                    <a:lstStyle/>
                    <a:p>
                      <a:r>
                        <a:rPr lang="en-US" sz="18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400,000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800,000 </a:t>
                      </a:r>
                      <a:r>
                        <a:rPr lang="en-US" sz="1800" i="1"/>
                        <a:t>(setup phase)</a:t>
                      </a:r>
                      <a:endParaRPr 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-400,000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5462190"/>
                  </a:ext>
                </a:extLst>
              </a:tr>
              <a:tr h="653527">
                <a:tc>
                  <a:txBody>
                    <a:bodyPr/>
                    <a:lstStyle/>
                    <a:p>
                      <a:r>
                        <a:rPr lang="en-US" sz="180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15,000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2 million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2.3 million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-300,000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8037787"/>
                  </a:ext>
                </a:extLst>
              </a:tr>
              <a:tr h="653527">
                <a:tc>
                  <a:txBody>
                    <a:bodyPr/>
                    <a:lstStyle/>
                    <a:p>
                      <a:r>
                        <a:rPr lang="en-US" sz="180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30,000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3,000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6 million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5.5 million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500,000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1649383"/>
                  </a:ext>
                </a:extLst>
              </a:tr>
              <a:tr h="653527">
                <a:tc>
                  <a:txBody>
                    <a:bodyPr/>
                    <a:lstStyle/>
                    <a:p>
                      <a:r>
                        <a:rPr lang="en-US" sz="180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60,000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7,000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250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14 million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12 million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2 million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5155166"/>
                  </a:ext>
                </a:extLst>
              </a:tr>
              <a:tr h="653527">
                <a:tc>
                  <a:txBody>
                    <a:bodyPr/>
                    <a:lstStyle/>
                    <a:p>
                      <a:r>
                        <a:rPr lang="en-US" sz="180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15,000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30 million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25 million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 million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07801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D986B76-C0DF-3D80-2A18-06B4914D54FB}"/>
              </a:ext>
            </a:extLst>
          </p:cNvPr>
          <p:cNvSpPr txBox="1"/>
          <p:nvPr/>
        </p:nvSpPr>
        <p:spPr>
          <a:xfrm>
            <a:off x="298738" y="758536"/>
            <a:ext cx="11172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KajBazar is designed to scale rapidly with minimal fixed costs. Here's a simplified forecast: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25629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1CEE1-0D66-6A8D-ED55-2C93E46DE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11070-F8C6-3D29-E502-0686966DA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61" y="172170"/>
            <a:ext cx="11328000" cy="565250"/>
          </a:xfrm>
        </p:spPr>
        <p:txBody>
          <a:bodyPr/>
          <a:lstStyle/>
          <a:p>
            <a:r>
              <a:rPr lang="en-US" b="1" i="1" dirty="0"/>
              <a:t>Customer Acquisition Cost (CAC)</a:t>
            </a:r>
            <a:r>
              <a:rPr lang="en-US" i="1" dirty="0"/>
              <a:t> </a:t>
            </a:r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b="1" i="1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5CABF0-A85C-1403-A44B-807B063A07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18E6C9-475E-7880-90AC-EF55CE1D6303}"/>
              </a:ext>
            </a:extLst>
          </p:cNvPr>
          <p:cNvSpPr txBox="1"/>
          <p:nvPr/>
        </p:nvSpPr>
        <p:spPr>
          <a:xfrm>
            <a:off x="216309" y="612111"/>
            <a:ext cx="118629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is the average amount you spend to acquire one new customer. It’s a key metric for understanding the efficiency of  marketing and sales efforts.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8EE70C-43B0-7949-DE11-6786E2CECBF1}"/>
              </a:ext>
            </a:extLst>
          </p:cNvPr>
          <p:cNvSpPr txBox="1"/>
          <p:nvPr/>
        </p:nvSpPr>
        <p:spPr>
          <a:xfrm>
            <a:off x="393291" y="3923070"/>
            <a:ext cx="633197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i="1" dirty="0"/>
              <a:t>Calculated as: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Learners → 600 = 600,000 ÷ 1,000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Recruiters → 12,000 = 600,000 ÷ 50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Blended → 571 ≈ 600,000 ÷ 1,050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1D85C4B-2310-B9AD-BFAA-55B64CF42C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6702272"/>
              </p:ext>
            </p:extLst>
          </p:nvPr>
        </p:nvGraphicFramePr>
        <p:xfrm>
          <a:off x="467833" y="1765675"/>
          <a:ext cx="8263212" cy="19842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2901">
                  <a:extLst>
                    <a:ext uri="{9D8B030D-6E8A-4147-A177-3AD203B41FA5}">
                      <a16:colId xmlns:a16="http://schemas.microsoft.com/office/drawing/2014/main" val="2885992055"/>
                    </a:ext>
                  </a:extLst>
                </a:gridCol>
                <a:gridCol w="4070311">
                  <a:extLst>
                    <a:ext uri="{9D8B030D-6E8A-4147-A177-3AD203B41FA5}">
                      <a16:colId xmlns:a16="http://schemas.microsoft.com/office/drawing/2014/main" val="2485479288"/>
                    </a:ext>
                  </a:extLst>
                </a:gridCol>
              </a:tblGrid>
              <a:tr h="496051">
                <a:tc>
                  <a:txBody>
                    <a:bodyPr/>
                    <a:lstStyle/>
                    <a:p>
                      <a:r>
                        <a:rPr lang="en-US" sz="1800" b="1" dirty="0"/>
                        <a:t>Customer Type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CAC (</a:t>
                      </a:r>
                      <a:r>
                        <a:rPr lang="as-IN" sz="1800" b="1" dirty="0"/>
                        <a:t>৳)</a:t>
                      </a:r>
                      <a:endParaRPr lang="as-IN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4880132"/>
                  </a:ext>
                </a:extLst>
              </a:tr>
              <a:tr h="496051">
                <a:tc>
                  <a:txBody>
                    <a:bodyPr/>
                    <a:lstStyle/>
                    <a:p>
                      <a:r>
                        <a:rPr lang="en-US" sz="1800" dirty="0"/>
                        <a:t>Paying Learners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0039604"/>
                  </a:ext>
                </a:extLst>
              </a:tr>
              <a:tr h="496051">
                <a:tc>
                  <a:txBody>
                    <a:bodyPr/>
                    <a:lstStyle/>
                    <a:p>
                      <a:r>
                        <a:rPr lang="en-US" sz="1800" dirty="0"/>
                        <a:t>Recruiters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12,000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2078823"/>
                  </a:ext>
                </a:extLst>
              </a:tr>
              <a:tr h="496051">
                <a:tc>
                  <a:txBody>
                    <a:bodyPr/>
                    <a:lstStyle/>
                    <a:p>
                      <a:r>
                        <a:rPr lang="en-US" sz="1800" b="1" dirty="0"/>
                        <a:t>Blended Average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571</a:t>
                      </a:r>
                      <a:endParaRPr 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84805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0113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0BF4F-04AA-0672-59DD-53B7CBE949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7F2633-72B7-37B8-1165-1E3883CF66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0580"/>
          <a:stretch/>
        </p:blipFill>
        <p:spPr>
          <a:xfrm>
            <a:off x="0" y="0"/>
            <a:ext cx="12192000" cy="61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9991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ECA0E7-0CDB-C562-DF9D-9483718FB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AABAD-86F6-9C82-1016-AB7A22AB4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309" y="168203"/>
            <a:ext cx="11328000" cy="565250"/>
          </a:xfrm>
        </p:spPr>
        <p:txBody>
          <a:bodyPr/>
          <a:lstStyle/>
          <a:p>
            <a:r>
              <a:rPr lang="en-US" b="1" i="1" dirty="0"/>
              <a:t>MARKET SIZE:</a:t>
            </a:r>
            <a:endParaRPr lang="en-US" b="1" i="1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650D75-4B56-0BC8-4002-5344B26981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C2E505-DF89-7D83-B6F7-F436A907CFF7}"/>
              </a:ext>
            </a:extLst>
          </p:cNvPr>
          <p:cNvSpPr txBox="1"/>
          <p:nvPr/>
        </p:nvSpPr>
        <p:spPr>
          <a:xfrm>
            <a:off x="216309" y="897247"/>
            <a:ext cx="118629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Below is an overview of KajBazar’s addressable market in Bangladesh, broken into Total Addressable Market (TAM), Serviceable Available Market (SAM) and Serviceable Obtainable Market (SOM):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2B96739-982A-BA25-DD30-B8477895D0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3365837"/>
              </p:ext>
            </p:extLst>
          </p:nvPr>
        </p:nvGraphicFramePr>
        <p:xfrm>
          <a:off x="340242" y="2261370"/>
          <a:ext cx="8112223" cy="311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3">
                  <a:extLst>
                    <a:ext uri="{9D8B030D-6E8A-4147-A177-3AD203B41FA5}">
                      <a16:colId xmlns:a16="http://schemas.microsoft.com/office/drawing/2014/main" val="2053775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625352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44023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0624149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Market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Size (USD)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Size (BDT)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Assumption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3150330"/>
                  </a:ext>
                </a:extLst>
              </a:tr>
              <a:tr h="128966">
                <a:tc>
                  <a:txBody>
                    <a:bodyPr/>
                    <a:lstStyle/>
                    <a:p>
                      <a:r>
                        <a:rPr lang="en-US" b="1" dirty="0"/>
                        <a:t>TAM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$16 billion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as-IN" dirty="0"/>
                        <a:t>৳1.6 </a:t>
                      </a:r>
                      <a:r>
                        <a:rPr lang="en-US" dirty="0"/>
                        <a:t>trillion*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Entire Bangladesh EdTech market today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83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SAM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≈ $3.2 billion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as-IN" dirty="0"/>
                        <a:t>৳320 </a:t>
                      </a:r>
                      <a:r>
                        <a:rPr lang="en-US" dirty="0"/>
                        <a:t>billion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~20 % of TAM (practical upskilling &amp; placement)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8395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SOM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≈ $32 million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as-IN" dirty="0"/>
                        <a:t>৳3.2 </a:t>
                      </a:r>
                      <a:r>
                        <a:rPr lang="en-US" dirty="0"/>
                        <a:t>billion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~1 % of SAM (realistic 5‑year foothold)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1037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31153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DDEDB3-320F-EEE5-5C0C-A0D95D37D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BEB22-03C0-9D68-5981-F9B8C7212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/>
              <a:t>Target Market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CB4B8-BBEE-F899-0754-863DE93D4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60349"/>
            <a:ext cx="11615621" cy="460635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Youths seeking jobs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Housewives aiming for income 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Students wanting to learn practical skills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Unemployed individuals needing quick career starts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A40DC-EF6E-B46A-3CD4-A9A07351FC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149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63FDF3-053E-FC11-A282-61BB4B6C9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3956" y="6354422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42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EF9F96-61C8-B922-EDF9-8D8950E49CDB}"/>
              </a:ext>
            </a:extLst>
          </p:cNvPr>
          <p:cNvSpPr txBox="1"/>
          <p:nvPr/>
        </p:nvSpPr>
        <p:spPr>
          <a:xfrm>
            <a:off x="208722" y="149088"/>
            <a:ext cx="8945217" cy="5663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1" dirty="0"/>
              <a:t>🌟 What Makes KajBazar Unique?</a:t>
            </a:r>
          </a:p>
          <a:p>
            <a:endParaRPr lang="en-US" dirty="0"/>
          </a:p>
          <a:p>
            <a:r>
              <a:rPr lang="en-US" sz="2400" dirty="0"/>
              <a:t>•  Real-Time Skill Transfer – Unlike pre-recorded videos, learners engage in direct interaction with trainers.</a:t>
            </a:r>
          </a:p>
          <a:p>
            <a:endParaRPr lang="en-US" sz="2400" dirty="0"/>
          </a:p>
          <a:p>
            <a:r>
              <a:rPr lang="en-US" sz="2400" dirty="0"/>
              <a:t>•  Empowerment Through Earning – Trainers, especially in developing regions, can earn by sharing their expertise online</a:t>
            </a:r>
          </a:p>
          <a:p>
            <a:endParaRPr lang="en-US" sz="2400" dirty="0"/>
          </a:p>
          <a:p>
            <a:r>
              <a:rPr lang="en-US" sz="2400" dirty="0"/>
              <a:t>•  Hyperlocal Focus – Tailored to the Bangladeshi and South Asian audience with culturally relevant content and payment solutions.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Job-Oriented, Not Just Knowledge-Oriented-Focus on teaching skills that lead to income opportunities, design Low-Cost and On-Demand </a:t>
            </a:r>
            <a:r>
              <a:rPr lang="en-US" sz="2400" dirty="0" err="1"/>
              <a:t>Learning:Learners</a:t>
            </a:r>
            <a:r>
              <a:rPr lang="en-US" sz="2400" dirty="0"/>
              <a:t> can book short sessions (30 mins, 1 hour) instead of paying for expensive full courses.</a:t>
            </a:r>
          </a:p>
        </p:txBody>
      </p:sp>
    </p:spTree>
    <p:extLst>
      <p:ext uri="{BB962C8B-B14F-4D97-AF65-F5344CB8AC3E}">
        <p14:creationId xmlns:p14="http://schemas.microsoft.com/office/powerpoint/2010/main" val="20270269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3FB26-EE83-0195-9693-BF5D8F768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80F47-D51C-C868-C4BD-53FCFE671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/>
              <a:t>Why Choose KajBazar?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0663D9-8D2A-F17E-7890-9D5310272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60349"/>
            <a:ext cx="11615621" cy="460635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Professional, Verified Trainers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Real-world Skill Building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Job Placement Assistance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- Affordable and Flexible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4F9CAB-FD97-7154-E255-E3387007F9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43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9D3E051-B885-1A22-497B-2BFC5A9AB9F0}"/>
              </a:ext>
            </a:extLst>
          </p:cNvPr>
          <p:cNvSpPr txBox="1">
            <a:spLocks/>
          </p:cNvSpPr>
          <p:nvPr/>
        </p:nvSpPr>
        <p:spPr>
          <a:xfrm>
            <a:off x="582398" y="4224316"/>
            <a:ext cx="10082465" cy="160169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>
            <a:lvl1pPr lvl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 panose="020B0503020204020204"/>
              <a:buNone/>
              <a:defRPr sz="3600" kern="1200">
                <a:solidFill>
                  <a:srgbClr val="3F3F3F"/>
                </a:solidFill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Learn, Earn, Succeed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4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7DE7222-B220-4E0C-CD65-A529466E798B}"/>
              </a:ext>
            </a:extLst>
          </p:cNvPr>
          <p:cNvSpPr txBox="1">
            <a:spLocks/>
          </p:cNvSpPr>
          <p:nvPr/>
        </p:nvSpPr>
        <p:spPr>
          <a:xfrm>
            <a:off x="681789" y="3961569"/>
            <a:ext cx="6593305" cy="6848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>
            <a:lvl1pPr lvl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 panose="020B0503020204020204"/>
              <a:buNone/>
              <a:defRPr sz="3600" kern="1200">
                <a:solidFill>
                  <a:srgbClr val="3F3F3F"/>
                </a:solidFill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i="1" dirty="0"/>
              <a:t>Our Motive:</a:t>
            </a:r>
          </a:p>
          <a:p>
            <a:endParaRPr lang="en-US" sz="3200" b="1" i="1" dirty="0"/>
          </a:p>
        </p:txBody>
      </p:sp>
    </p:spTree>
    <p:extLst>
      <p:ext uri="{BB962C8B-B14F-4D97-AF65-F5344CB8AC3E}">
        <p14:creationId xmlns:p14="http://schemas.microsoft.com/office/powerpoint/2010/main" val="7814330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58660-0725-40BA-4FD5-9B51ACC00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2618F-3A69-B868-B858-9464128AE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/>
              <a:t>Conclusion: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8BC484-A17C-73CF-5BF0-D97BCE554E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8113" y="1055861"/>
            <a:ext cx="10601739" cy="518325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KajBazar offers a complete journey: Learn skills, connect with job providers, and start earning.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We empower individuals to build better futures, boost self-reliance, and create sustainable income sources.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Together, we build a skilled nation.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FE8C1B-9D71-C2AD-3308-8058F66880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509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BF23A-C81F-B22B-8ABC-47D1E467B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0593" y="1213678"/>
            <a:ext cx="2890814" cy="1320800"/>
          </a:xfrm>
        </p:spPr>
        <p:txBody>
          <a:bodyPr/>
          <a:lstStyle/>
          <a:p>
            <a:r>
              <a:rPr lang="en-US" b="1" i="1" dirty="0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E94DEB-1DCE-A19D-7310-B1A6A1774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3895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45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8233D33-A89E-47FD-7951-0E427056880B}"/>
              </a:ext>
            </a:extLst>
          </p:cNvPr>
          <p:cNvSpPr txBox="1">
            <a:spLocks/>
          </p:cNvSpPr>
          <p:nvPr/>
        </p:nvSpPr>
        <p:spPr>
          <a:xfrm>
            <a:off x="2559143" y="1992243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solidFill>
                  <a:schemeClr val="tx2"/>
                </a:solidFill>
              </a:rPr>
              <a:t>Let's Grow Skills. Let's Grow Futures.</a:t>
            </a:r>
          </a:p>
        </p:txBody>
      </p:sp>
    </p:spTree>
    <p:extLst>
      <p:ext uri="{BB962C8B-B14F-4D97-AF65-F5344CB8AC3E}">
        <p14:creationId xmlns:p14="http://schemas.microsoft.com/office/powerpoint/2010/main" val="30633492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21DDC9-90CB-67E9-0563-45785EFDC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6C9EE-9E93-12A2-E3FB-20AFDD8CA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5470" y="1024834"/>
            <a:ext cx="4599424" cy="1320800"/>
          </a:xfrm>
        </p:spPr>
        <p:txBody>
          <a:bodyPr>
            <a:normAutofit/>
          </a:bodyPr>
          <a:lstStyle/>
          <a:p>
            <a:r>
              <a:rPr lang="en-US" b="1" i="1" dirty="0"/>
              <a:t>Any question ???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EB9A22-7EE0-1DE2-406E-198184B55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3895" y="6205860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71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858CE-1036-7432-5567-1D00DA564A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B9DC89-291B-64F4-204B-024F842BFF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8886" r="8886" b="11305"/>
          <a:stretch/>
        </p:blipFill>
        <p:spPr>
          <a:xfrm>
            <a:off x="-1182757" y="0"/>
            <a:ext cx="13374757" cy="608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2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C4762C-2E3B-A49D-3797-08C673E6E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0981" y="6168995"/>
            <a:ext cx="811019" cy="503578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D3280C-0E7E-706E-1C0F-FF40418AF3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89"/>
          <a:stretch/>
        </p:blipFill>
        <p:spPr>
          <a:xfrm>
            <a:off x="0" y="0"/>
            <a:ext cx="12192000" cy="608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676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4A4F4-8772-8402-BD44-571152D55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54649"/>
            <a:ext cx="11328000" cy="612101"/>
          </a:xfrm>
        </p:spPr>
        <p:txBody>
          <a:bodyPr/>
          <a:lstStyle/>
          <a:p>
            <a:r>
              <a:rPr lang="en-US" dirty="0"/>
              <a:t>📊 </a:t>
            </a:r>
            <a:r>
              <a:rPr lang="en-US" b="1" dirty="0"/>
              <a:t>KajBazar – PESTEL Analysis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C961CC-3D8B-9733-5C60-9E1E0592E3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C9E3E68-3968-17EF-D222-D7D7804E36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686036"/>
              </p:ext>
            </p:extLst>
          </p:nvPr>
        </p:nvGraphicFramePr>
        <p:xfrm>
          <a:off x="974034" y="666750"/>
          <a:ext cx="8895519" cy="5463606"/>
        </p:xfrm>
        <a:graphic>
          <a:graphicData uri="http://schemas.openxmlformats.org/drawingml/2006/table">
            <a:tbl>
              <a:tblPr/>
              <a:tblGrid>
                <a:gridCol w="2965173">
                  <a:extLst>
                    <a:ext uri="{9D8B030D-6E8A-4147-A177-3AD203B41FA5}">
                      <a16:colId xmlns:a16="http://schemas.microsoft.com/office/drawing/2014/main" val="1802719440"/>
                    </a:ext>
                  </a:extLst>
                </a:gridCol>
                <a:gridCol w="2965173">
                  <a:extLst>
                    <a:ext uri="{9D8B030D-6E8A-4147-A177-3AD203B41FA5}">
                      <a16:colId xmlns:a16="http://schemas.microsoft.com/office/drawing/2014/main" val="1648725103"/>
                    </a:ext>
                  </a:extLst>
                </a:gridCol>
                <a:gridCol w="2965173">
                  <a:extLst>
                    <a:ext uri="{9D8B030D-6E8A-4147-A177-3AD203B41FA5}">
                      <a16:colId xmlns:a16="http://schemas.microsoft.com/office/drawing/2014/main" val="3077228249"/>
                    </a:ext>
                  </a:extLst>
                </a:gridCol>
              </a:tblGrid>
              <a:tr h="275988">
                <a:tc>
                  <a:txBody>
                    <a:bodyPr/>
                    <a:lstStyle/>
                    <a:p>
                      <a:r>
                        <a:rPr lang="en-US" sz="1400" b="1" dirty="0"/>
                        <a:t>Factor</a:t>
                      </a:r>
                      <a:endParaRPr lang="en-US" sz="1400" dirty="0"/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Key Insight</a:t>
                      </a:r>
                      <a:endParaRPr lang="en-US" sz="1400"/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Impact Level</a:t>
                      </a:r>
                      <a:endParaRPr lang="en-US" sz="1400" dirty="0"/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3997135"/>
                  </a:ext>
                </a:extLst>
              </a:tr>
              <a:tr h="914428">
                <a:tc>
                  <a:txBody>
                    <a:bodyPr/>
                    <a:lstStyle/>
                    <a:p>
                      <a:r>
                        <a:rPr lang="en-US" sz="1400" b="1" dirty="0"/>
                        <a:t>Political</a:t>
                      </a:r>
                      <a:endParaRPr lang="en-US" sz="1400" dirty="0"/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65% of developing countries have </a:t>
                      </a:r>
                      <a:r>
                        <a:rPr lang="en-US" sz="1400" b="1"/>
                        <a:t>national skilling missions</a:t>
                      </a:r>
                      <a:r>
                        <a:rPr lang="en-US" sz="1400"/>
                        <a:t>; government partnerships possible</a:t>
                      </a:r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🔵 Moderate</a:t>
                      </a:r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3574812"/>
                  </a:ext>
                </a:extLst>
              </a:tr>
              <a:tr h="731136">
                <a:tc>
                  <a:txBody>
                    <a:bodyPr/>
                    <a:lstStyle/>
                    <a:p>
                      <a:r>
                        <a:rPr lang="en-US" sz="1400" b="1" dirty="0"/>
                        <a:t>Economic</a:t>
                      </a:r>
                      <a:endParaRPr lang="en-US" sz="1400" dirty="0"/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Youth unemployment at 12–25%</a:t>
                      </a:r>
                      <a:r>
                        <a:rPr lang="en-US" sz="1400"/>
                        <a:t> in many regions; high demand for low-cost upskilling</a:t>
                      </a:r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🟢 High</a:t>
                      </a:r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942904"/>
                  </a:ext>
                </a:extLst>
              </a:tr>
              <a:tr h="948245">
                <a:tc>
                  <a:txBody>
                    <a:bodyPr/>
                    <a:lstStyle/>
                    <a:p>
                      <a:r>
                        <a:rPr lang="en-US" sz="1400" b="1" dirty="0"/>
                        <a:t>Social</a:t>
                      </a:r>
                      <a:endParaRPr lang="en-US" sz="1400" dirty="0"/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70% of housewives and non-working adults' express interest in </a:t>
                      </a:r>
                      <a:r>
                        <a:rPr lang="en-US" sz="1400" b="1" dirty="0"/>
                        <a:t>home-based earning opportunities</a:t>
                      </a:r>
                      <a:endParaRPr lang="en-US" sz="1400" dirty="0"/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🟢 High</a:t>
                      </a:r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1233171"/>
                  </a:ext>
                </a:extLst>
              </a:tr>
              <a:tr h="731136">
                <a:tc>
                  <a:txBody>
                    <a:bodyPr/>
                    <a:lstStyle/>
                    <a:p>
                      <a:r>
                        <a:rPr lang="en-US" sz="1400" b="1" dirty="0"/>
                        <a:t>Technological</a:t>
                      </a:r>
                      <a:endParaRPr lang="en-US" sz="1400" dirty="0"/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Mobile-first approach works well: </a:t>
                      </a:r>
                      <a:r>
                        <a:rPr lang="en-US" sz="1400" b="1"/>
                        <a:t>88% mobile internet penetration</a:t>
                      </a:r>
                      <a:r>
                        <a:rPr lang="en-US" sz="1400"/>
                        <a:t> in target areas</a:t>
                      </a:r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🟢 High</a:t>
                      </a:r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9331075"/>
                  </a:ext>
                </a:extLst>
              </a:tr>
              <a:tr h="914428">
                <a:tc>
                  <a:txBody>
                    <a:bodyPr/>
                    <a:lstStyle/>
                    <a:p>
                      <a:r>
                        <a:rPr lang="en-US" sz="1400" b="1"/>
                        <a:t>Environmental</a:t>
                      </a:r>
                      <a:endParaRPr lang="en-US" sz="1400"/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Online training cuts travel/resource costs by </a:t>
                      </a:r>
                      <a:r>
                        <a:rPr lang="en-US" sz="1400" b="1"/>
                        <a:t>~80%</a:t>
                      </a:r>
                      <a:r>
                        <a:rPr lang="en-US" sz="1400"/>
                        <a:t> vs. physical centers; sustainable footprint</a:t>
                      </a:r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🟢 Positive</a:t>
                      </a:r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4958091"/>
                  </a:ext>
                </a:extLst>
              </a:tr>
              <a:tr h="948245">
                <a:tc>
                  <a:txBody>
                    <a:bodyPr/>
                    <a:lstStyle/>
                    <a:p>
                      <a:r>
                        <a:rPr lang="en-US" sz="1400" b="1"/>
                        <a:t>Legal</a:t>
                      </a:r>
                      <a:endParaRPr lang="en-US" sz="1400"/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Must comply with </a:t>
                      </a:r>
                      <a:r>
                        <a:rPr lang="en-US" sz="1400" b="1"/>
                        <a:t>data privacy laws (GDPR/local laws)</a:t>
                      </a:r>
                      <a:r>
                        <a:rPr lang="en-US" sz="1400"/>
                        <a:t> and contracts for placement commissions</a:t>
                      </a:r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🔵 Moderate</a:t>
                      </a:r>
                    </a:p>
                  </a:txBody>
                  <a:tcPr marL="45390" marR="45390" marT="22695" marB="226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3223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7051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96C22D-473F-B3CC-E8ED-AC6D1F86A0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9DB929-C2E5-6E46-4200-3C933A2529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2405"/>
          <a:stretch/>
        </p:blipFill>
        <p:spPr>
          <a:xfrm>
            <a:off x="0" y="0"/>
            <a:ext cx="12192000" cy="611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088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F91BC-2DAF-8CFF-6D3E-28ADC526C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60" y="279890"/>
            <a:ext cx="11401912" cy="432000"/>
          </a:xfrm>
        </p:spPr>
        <p:txBody>
          <a:bodyPr/>
          <a:lstStyle/>
          <a:p>
            <a:r>
              <a:rPr lang="en-US" b="1" i="1" dirty="0"/>
              <a:t>Opportunity Gap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1EF807-5B27-00A8-ED5E-A8DC242FFC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BFFAE21-AA31-6C83-918D-B53287932B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89529" y="1549650"/>
            <a:ext cx="993479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63%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people rely on agencies or local trainers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91%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users say current learning options are: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Too expensive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Inflexible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 practical or locally relevant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38786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777</TotalTime>
  <Words>1673</Words>
  <Application>Microsoft Office PowerPoint</Application>
  <PresentationFormat>Widescreen</PresentationFormat>
  <Paragraphs>266</Paragraphs>
  <Slides>46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Times New Roman</vt:lpstr>
      <vt:lpstr>Calibri</vt:lpstr>
      <vt:lpstr>Corbel</vt:lpstr>
      <vt:lpstr>Gill Sans MT</vt:lpstr>
      <vt:lpstr>Arial</vt:lpstr>
      <vt:lpstr>Tahoma</vt:lpstr>
      <vt:lpstr>Wingdings</vt:lpstr>
      <vt:lpstr>Gallery</vt:lpstr>
      <vt:lpstr>"KajBazar" – A Local Skill Marketplace App  </vt:lpstr>
      <vt:lpstr>PowerPoint Presentation</vt:lpstr>
      <vt:lpstr>About KajBazar</vt:lpstr>
      <vt:lpstr>PowerPoint Presentation</vt:lpstr>
      <vt:lpstr>PowerPoint Presentation</vt:lpstr>
      <vt:lpstr>PowerPoint Presentation</vt:lpstr>
      <vt:lpstr>📊 KajBazar – PESTEL Analysis</vt:lpstr>
      <vt:lpstr>PowerPoint Presentation</vt:lpstr>
      <vt:lpstr>Opportunity Gap</vt:lpstr>
      <vt:lpstr>PowerPoint Presentation</vt:lpstr>
      <vt:lpstr>Our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💰 Our Launch Budget: BDT 30 Lakh</vt:lpstr>
      <vt:lpstr>PowerPoint Presentation</vt:lpstr>
      <vt:lpstr>Originality and Value Proposition of the IDEA </vt:lpstr>
      <vt:lpstr>2.Unique Selling Proposition (USP) &amp; Innovation:  </vt:lpstr>
      <vt:lpstr>PowerPoint Presentation</vt:lpstr>
      <vt:lpstr>Market and Competition Analysis :</vt:lpstr>
      <vt:lpstr>Business Model :</vt:lpstr>
      <vt:lpstr>Business Model :</vt:lpstr>
      <vt:lpstr>Financial Planning &amp; Forecasting:</vt:lpstr>
      <vt:lpstr>Financial Planning &amp; Forecasting: </vt:lpstr>
      <vt:lpstr>Customer Acquisition Cost (CAC) : </vt:lpstr>
      <vt:lpstr>MARKET SIZE:</vt:lpstr>
      <vt:lpstr>Target Market</vt:lpstr>
      <vt:lpstr>PowerPoint Presentation</vt:lpstr>
      <vt:lpstr>Why Choose KajBazar?</vt:lpstr>
      <vt:lpstr>Conclusion:</vt:lpstr>
      <vt:lpstr>Thank You</vt:lpstr>
      <vt:lpstr>Any question ???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sumayeasumayea39@gmail.com</dc:creator>
  <cp:lastModifiedBy>mahinura mahi</cp:lastModifiedBy>
  <cp:revision>11</cp:revision>
  <dcterms:created xsi:type="dcterms:W3CDTF">2025-04-22T11:36:36Z</dcterms:created>
  <dcterms:modified xsi:type="dcterms:W3CDTF">2025-05-07T04:32:10Z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6C3BEF3D85BE4B5993E370658B95BA0B_13</vt:lpwstr>
  </property>
  <property fmtid="{D5CDD505-2E9C-101B-9397-08002B2CF9AE}" pid="4" name="KSOProductBuildVer">
    <vt:lpwstr>1033-12.2.0.20795</vt:lpwstr>
  </property>
</Properties>
</file>